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765" r:id="rId2"/>
    <p:sldId id="838" r:id="rId3"/>
    <p:sldId id="816" r:id="rId4"/>
    <p:sldId id="840" r:id="rId5"/>
    <p:sldId id="839" r:id="rId6"/>
    <p:sldId id="836" r:id="rId7"/>
    <p:sldId id="822" r:id="rId8"/>
    <p:sldId id="817" r:id="rId9"/>
    <p:sldId id="842" r:id="rId10"/>
    <p:sldId id="824" r:id="rId11"/>
    <p:sldId id="818" r:id="rId12"/>
    <p:sldId id="826" r:id="rId13"/>
    <p:sldId id="844" r:id="rId14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8E4"/>
    <a:srgbClr val="9A0000"/>
    <a:srgbClr val="CDE1F3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23" autoAdjust="0"/>
  </p:normalViewPr>
  <p:slideViewPr>
    <p:cSldViewPr snapToGrid="0">
      <p:cViewPr varScale="1">
        <p:scale>
          <a:sx n="105" d="100"/>
          <a:sy n="105" d="100"/>
        </p:scale>
        <p:origin x="17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4AFB0-F294-49FB-A517-4340BCC634FF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86591-24AA-4C86-ACD4-DA0213AA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96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4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42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9151D96-20EB-6C9D-3604-D8B65B82D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CC2E6A43-481C-A60E-E5A9-770EF4126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4794ADF6-EF0A-0141-3973-E9B6F301D1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2029FBD-C118-0532-13FF-C1421DDD44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204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144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40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9858E75-42B3-8D3C-1AFA-E2F2FEC30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5DF44877-48CD-72D7-420A-9872C0470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88D1A8E8-B94B-F258-A19B-335C5A4591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560DF87-DAAA-4180-A571-4ABC13E43B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466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B3E88CC-11CE-8D8C-35D1-4A143F98A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12F76A81-F74B-E7CE-BE2D-8578C083F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25741087-5FC4-D3B7-BDD2-57F22D35D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77D0C89-0252-D806-490C-BE18A77A3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93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E718D29-627B-2951-9600-4E8B0E317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477E996B-E25A-02E3-994B-0A90A5ADC0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1A9745C1-A7DC-C643-E3DB-7DFDADCAF2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F4AF451-ED3E-8543-D8C7-5B49DDA320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45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486591-24AA-4C86-ACD4-DA0213AA181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66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64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24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41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6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37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0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5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65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36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148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74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EFF5FB"/>
            </a:gs>
            <a:gs pos="59000">
              <a:srgbClr val="CDE1F3"/>
            </a:gs>
            <a:gs pos="52000">
              <a:schemeClr val="tx2">
                <a:lumMod val="10000"/>
                <a:lumOff val="9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9E916-F93B-4C83-BF14-0DFF84768D51}" type="datetimeFigureOut">
              <a:rPr lang="ru-RU" smtClean="0"/>
              <a:t>17.03.2026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DCE45D-6179-48AE-8D80-73112E057A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90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2">
            <a:extLst>
              <a:ext uri="{FF2B5EF4-FFF2-40B4-BE49-F238E27FC236}">
                <a16:creationId xmlns="" xmlns:a16="http://schemas.microsoft.com/office/drawing/2014/main" id="{D769F6E5-D648-9197-CC29-006A9276B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2455" y="5794309"/>
            <a:ext cx="7217774" cy="933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="" xmlns:a16="http://schemas.microsoft.com/office/drawing/2014/main" id="{DFABC972-B485-ABDF-0FC4-B09AF5F9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55" y="2522191"/>
            <a:ext cx="6858000" cy="102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/>
          <a:lstStyle>
            <a:lvl1pPr marL="714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350" b="1">
              <a:solidFill>
                <a:schemeClr val="bg1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4B405B78-E428-E037-0B45-BAACFEDDD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55" y="6345774"/>
            <a:ext cx="6858000" cy="33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056" tIns="34529" rIns="69056" bIns="34529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sz="1500" b="1" cap="al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sz="1500" b="1" cap="all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kumimoji="1" lang="ru-RU" sz="15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3" name="Group 36">
            <a:extLst>
              <a:ext uri="{FF2B5EF4-FFF2-40B4-BE49-F238E27FC236}">
                <a16:creationId xmlns="" xmlns:a16="http://schemas.microsoft.com/office/drawing/2014/main" id="{E559F401-2244-BDBF-05E4-EB1476ACB61A}"/>
              </a:ext>
            </a:extLst>
          </p:cNvPr>
          <p:cNvGrpSpPr>
            <a:grpSpLocks/>
          </p:cNvGrpSpPr>
          <p:nvPr/>
        </p:nvGrpSpPr>
        <p:grpSpPr bwMode="auto">
          <a:xfrm>
            <a:off x="0" y="156016"/>
            <a:ext cx="9144417" cy="1804049"/>
            <a:chOff x="-64" y="-423"/>
            <a:chExt cx="6661" cy="1113"/>
          </a:xfrm>
        </p:grpSpPr>
        <p:sp>
          <p:nvSpPr>
            <p:cNvPr id="4109" name="Rectangle 37">
              <a:extLst>
                <a:ext uri="{FF2B5EF4-FFF2-40B4-BE49-F238E27FC236}">
                  <a16:creationId xmlns="" xmlns:a16="http://schemas.microsoft.com/office/drawing/2014/main" id="{75D179BB-8332-9D94-513F-1BE8581B7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238"/>
              <a:ext cx="6661" cy="87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1" lang="ru-RU" altLang="ru-RU" sz="1050" b="1" dirty="0"/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="" xmlns:a16="http://schemas.microsoft.com/office/drawing/2014/main" id="{F6FE6972-2872-4146-6D51-2032E027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445"/>
              <a:ext cx="6661" cy="245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="" xmlns:a16="http://schemas.microsoft.com/office/drawing/2014/main" id="{9BEA0EE4-D8AA-9CA8-AD01-BA1AD1CE1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324"/>
              <a:ext cx="6661" cy="157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="" xmlns:a16="http://schemas.microsoft.com/office/drawing/2014/main" id="{5B74FD20-F58B-E8B7-973A-1CCF288E1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" y="-423"/>
              <a:ext cx="6028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sz="2000" b="1" dirty="0">
                  <a:ln w="1905"/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Межрегиональное </a:t>
              </a:r>
              <a:r>
                <a:rPr kumimoji="1" lang="ru-RU" sz="2000" b="1" dirty="0" smtClean="0">
                  <a:ln w="1905"/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технологическое управление </a:t>
              </a:r>
              <a:r>
                <a:rPr kumimoji="1" lang="ru-RU" sz="2000" b="1" dirty="0">
                  <a:ln w="1905"/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Федеральной службы по экологическому, технологическому и атомному надзору</a:t>
              </a:r>
              <a:endParaRPr kumimoji="1" lang="en-US" sz="20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Line 2">
            <a:extLst>
              <a:ext uri="{FF2B5EF4-FFF2-40B4-BE49-F238E27FC236}">
                <a16:creationId xmlns="" xmlns:a16="http://schemas.microsoft.com/office/drawing/2014/main" id="{DB1E5171-7FD2-6E21-2F7F-02A6379370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2221" y="829188"/>
            <a:ext cx="7158469" cy="2527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65DBA640-4803-9158-4D04-70F4C3105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906" y="2577614"/>
            <a:ext cx="7437098" cy="3012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9056" tIns="34529" rIns="69056" bIns="34529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правоприменительной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</a:t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контрольной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(надзорной) деятельности отделом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надзору за объектами газораспределения, газопотребления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котлонадзора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12 </a:t>
            </a:r>
            <a:r>
              <a:rPr lang="ru-RU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2025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ru-RU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B2CB89D-9806-C342-777D-06D758FF14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9" y="722260"/>
            <a:ext cx="1523174" cy="17159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9DF1403-8E89-7CA1-441C-6E453B667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D2462113-73B3-0F99-9495-9135EB2EA1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</a:t>
            </a:r>
            <a:r>
              <a:rPr lang="ru-RU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  <a:r>
              <a:rPr lang="en-US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штрафные санкции</a:t>
            </a:r>
            <a:r>
              <a:rPr lang="en-US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2BE237EF-2136-714C-B55D-EE66827E00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EA88B11C-562E-C8D7-2CBA-AA21E7A503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9FDEEF9D-0FFF-D62C-3964-9699EB8BC6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127613"/>
              </p:ext>
            </p:extLst>
          </p:nvPr>
        </p:nvGraphicFramePr>
        <p:xfrm>
          <a:off x="191461" y="1152145"/>
          <a:ext cx="8761078" cy="417962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504278">
                  <a:extLst>
                    <a:ext uri="{9D8B030D-6E8A-4147-A177-3AD203B41FA5}">
                      <a16:colId xmlns="" xmlns:a16="http://schemas.microsoft.com/office/drawing/2014/main" val="3557133409"/>
                    </a:ext>
                  </a:extLst>
                </a:gridCol>
                <a:gridCol w="3256800">
                  <a:extLst>
                    <a:ext uri="{9D8B030D-6E8A-4147-A177-3AD203B41FA5}">
                      <a16:colId xmlns="" xmlns:a16="http://schemas.microsoft.com/office/drawing/2014/main" val="1533489695"/>
                    </a:ext>
                  </a:extLst>
                </a:gridCol>
              </a:tblGrid>
              <a:tr h="6445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наложенных штрафов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4312467"/>
                  </a:ext>
                </a:extLst>
              </a:tr>
              <a:tr h="707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сумма наложенных штрафов (руб.)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 </a:t>
                      </a: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1479493"/>
                  </a:ext>
                </a:extLst>
              </a:tr>
              <a:tr h="707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сумма уплаченных (взысканных) штрафов (руб.)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915 </a:t>
                      </a:r>
                      <a:r>
                        <a:rPr kumimoji="0" lang="ru-RU" sz="18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7482828"/>
                  </a:ext>
                </a:extLst>
              </a:tr>
              <a:tr h="707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предупреждений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2934251"/>
                  </a:ext>
                </a:extLst>
              </a:tr>
              <a:tr h="707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Административное приостановление деятельности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1038543"/>
                  </a:ext>
                </a:extLst>
              </a:tr>
              <a:tr h="7070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уплаченных штрафов/в размере 50 % 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57/43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anchor="ctr" horzOverflow="overflow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04638" y="4931786"/>
            <a:ext cx="87610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филиала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7 ПАО «МОЭК» </a:t>
            </a:r>
            <a:r>
              <a:rPr lang="ru-RU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Черемушинским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КоАП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районным судом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Москвы принято решение об приостановлении деятельности «Участка трубопровода теплосети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95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A8ACFEE-E00A-B655-F873-9688814B2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1CC0FA8E-3DCF-205E-FD7F-1F858CEC2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000" b="1" dirty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обращений </a:t>
            </a: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и организаций</a:t>
            </a:r>
            <a:endParaRPr lang="ru-RU" altLang="ru-RU" sz="2000" b="1" dirty="0">
              <a:solidFill>
                <a:srgbClr val="9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1D7AFF89-AD8F-4E4B-F52C-4BCE002656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CA7A5550-93A9-1092-D978-57EA184076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C452FBB-D3E1-4CB2-B1C5-E9219F9B320F}"/>
              </a:ext>
            </a:extLst>
          </p:cNvPr>
          <p:cNvSpPr txBox="1"/>
          <p:nvPr/>
        </p:nvSpPr>
        <p:spPr>
          <a:xfrm>
            <a:off x="234343" y="1462153"/>
            <a:ext cx="8675313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12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2025 года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отделом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надзору за объектами газораспределения, газопотребления 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котлонадзора рассмотрено 115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и организаций, по результатам которых: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заявителей направлено 106 ответов, в том числе содержащих разъяснения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компетенции отдела;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1187" y="3650430"/>
            <a:ext cx="8541623" cy="177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spcAft>
                <a:spcPts val="0"/>
              </a:spcAft>
            </a:pP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вопросы, </a:t>
            </a:r>
            <a:r>
              <a:rPr lang="ru-R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затронутые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обращениях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действующего законодательства в области промышленной безопасности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нарушения требований промышленной безопасности при эксплуатации технических устройств.</a:t>
            </a:r>
          </a:p>
        </p:txBody>
      </p:sp>
    </p:spTree>
    <p:extLst>
      <p:ext uri="{BB962C8B-B14F-4D97-AF65-F5344CB8AC3E}">
        <p14:creationId xmlns:p14="http://schemas.microsoft.com/office/powerpoint/2010/main" val="293117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958106F-2E10-CFD7-4443-3F7419B93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DEE6B314-8577-AF31-9F5A-146664C4E5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</a:t>
            </a: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F1982925-E924-548D-AFDA-11AF061CC2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B3E52A81-D0D1-DC73-D833-8A27291C2B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FC29EBD-24E0-6F69-9354-6E5A237C2704}"/>
              </a:ext>
            </a:extLst>
          </p:cNvPr>
          <p:cNvSpPr txBox="1"/>
          <p:nvPr/>
        </p:nvSpPr>
        <p:spPr>
          <a:xfrm>
            <a:off x="361950" y="1332965"/>
            <a:ext cx="8420100" cy="1671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основных показателей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результативности 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программы профилактики рисков причинения вреда (ущерба) охраняемым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 при осуществлении федерального государственного надзора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промышленной безопасности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период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реализованы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09AA3EC-B860-80FF-5B34-567E31900C7F}"/>
              </a:ext>
            </a:extLst>
          </p:cNvPr>
          <p:cNvSpPr txBox="1"/>
          <p:nvPr/>
        </p:nvSpPr>
        <p:spPr>
          <a:xfrm>
            <a:off x="890755" y="3119111"/>
            <a:ext cx="736249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409 ОПО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объявлены предостережения о недопустимости нарушения обязательных требований в области промышленной безопасности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показатель включает все эксплуатируемые без лицензии ОПО, зарегистрированные в период с 2000 по 2024 годов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</a:rPr>
              <a:t>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E752059-1364-6284-2F48-94C08ADD4D7F}"/>
              </a:ext>
            </a:extLst>
          </p:cNvPr>
          <p:cNvSpPr txBox="1"/>
          <p:nvPr/>
        </p:nvSpPr>
        <p:spPr>
          <a:xfrm>
            <a:off x="890755" y="4566479"/>
            <a:ext cx="728784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283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обращениям юридических лиц 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индивидуальных предпринимателей, эксплуатирующих ОПО, осуществлено консультирование (в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посредством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 «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Мобильный инспектор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3190451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2">
            <a:extLst>
              <a:ext uri="{FF2B5EF4-FFF2-40B4-BE49-F238E27FC236}">
                <a16:creationId xmlns="" xmlns:a16="http://schemas.microsoft.com/office/drawing/2014/main" id="{D769F6E5-D648-9197-CC29-006A9276B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2455" y="5794309"/>
            <a:ext cx="7217774" cy="933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="" xmlns:a16="http://schemas.microsoft.com/office/drawing/2014/main" id="{DFABC972-B485-ABDF-0FC4-B09AF5F9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619375"/>
            <a:ext cx="6858000" cy="102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/>
          <a:lstStyle>
            <a:lvl1pPr marL="714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350" b="1">
              <a:solidFill>
                <a:schemeClr val="bg1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4B405B78-E428-E037-0B45-BAACFEDDD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55" y="6345774"/>
            <a:ext cx="6858000" cy="33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056" tIns="34529" rIns="69056" bIns="34529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15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3" name="Group 36">
            <a:extLst>
              <a:ext uri="{FF2B5EF4-FFF2-40B4-BE49-F238E27FC236}">
                <a16:creationId xmlns="" xmlns:a16="http://schemas.microsoft.com/office/drawing/2014/main" id="{E559F401-2244-BDBF-05E4-EB1476ACB61A}"/>
              </a:ext>
            </a:extLst>
          </p:cNvPr>
          <p:cNvGrpSpPr>
            <a:grpSpLocks/>
          </p:cNvGrpSpPr>
          <p:nvPr/>
        </p:nvGrpSpPr>
        <p:grpSpPr bwMode="auto">
          <a:xfrm>
            <a:off x="0" y="83076"/>
            <a:ext cx="9144417" cy="1876989"/>
            <a:chOff x="-64" y="-468"/>
            <a:chExt cx="6661" cy="1158"/>
          </a:xfrm>
        </p:grpSpPr>
        <p:sp>
          <p:nvSpPr>
            <p:cNvPr id="4109" name="Rectangle 37">
              <a:extLst>
                <a:ext uri="{FF2B5EF4-FFF2-40B4-BE49-F238E27FC236}">
                  <a16:creationId xmlns="" xmlns:a16="http://schemas.microsoft.com/office/drawing/2014/main" id="{75D179BB-8332-9D94-513F-1BE8581B7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238"/>
              <a:ext cx="6661" cy="87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1" lang="ru-RU" altLang="ru-RU" sz="1050" b="1" dirty="0"/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="" xmlns:a16="http://schemas.microsoft.com/office/drawing/2014/main" id="{F6FE6972-2872-4146-6D51-2032E027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445"/>
              <a:ext cx="6661" cy="245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="" xmlns:a16="http://schemas.microsoft.com/office/drawing/2014/main" id="{9BEA0EE4-D8AA-9CA8-AD01-BA1AD1CE1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324"/>
              <a:ext cx="6661" cy="157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="" xmlns:a16="http://schemas.microsoft.com/office/drawing/2014/main" id="{5B74FD20-F58B-E8B7-973A-1CCF288E1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" y="-468"/>
              <a:ext cx="5774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kumimoji="1" lang="ru-RU" sz="2000" b="1" dirty="0">
                  <a:ln w="1905"/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Межрегиональное технологическое управление Федеральной службы по экологическому, технологическому и атомному надзору</a:t>
              </a:r>
              <a:endParaRPr kumimoji="1" lang="en-US" sz="20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Line 2">
            <a:extLst>
              <a:ext uri="{FF2B5EF4-FFF2-40B4-BE49-F238E27FC236}">
                <a16:creationId xmlns="" xmlns:a16="http://schemas.microsoft.com/office/drawing/2014/main" id="{DB1E5171-7FD2-6E21-2F7F-02A6379370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2221" y="829188"/>
            <a:ext cx="7158469" cy="2527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65DBA640-4803-9158-4D04-70F4C3105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928" y="3191256"/>
            <a:ext cx="8220456" cy="2519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9056" tIns="34529" rIns="69056" bIns="34529"/>
          <a:lstStyle/>
          <a:p>
            <a:pPr algn="ctr"/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внимание.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B2CB89D-9806-C342-777D-06D758FF14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9" y="722260"/>
            <a:ext cx="1523174" cy="171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2">
            <a:extLst>
              <a:ext uri="{FF2B5EF4-FFF2-40B4-BE49-F238E27FC236}">
                <a16:creationId xmlns="" xmlns:a16="http://schemas.microsoft.com/office/drawing/2014/main" id="{D769F6E5-D648-9197-CC29-006A9276B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2455" y="5794309"/>
            <a:ext cx="7217774" cy="933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="" xmlns:a16="http://schemas.microsoft.com/office/drawing/2014/main" id="{DFABC972-B485-ABDF-0FC4-B09AF5F9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619375"/>
            <a:ext cx="6858000" cy="102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056" tIns="34529" rIns="69056" bIns="34529" anchor="ctr"/>
          <a:lstStyle>
            <a:lvl1pPr marL="7143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350" b="1">
              <a:solidFill>
                <a:schemeClr val="bg1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4B405B78-E428-E037-0B45-BAACFEDDD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455" y="6345774"/>
            <a:ext cx="6858000" cy="337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056" tIns="34529" rIns="69056" bIns="34529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sz="1500" b="1" cap="all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sz="1500" b="1" cap="all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kumimoji="1" lang="ru-RU" sz="1500" b="1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3" name="Group 36">
            <a:extLst>
              <a:ext uri="{FF2B5EF4-FFF2-40B4-BE49-F238E27FC236}">
                <a16:creationId xmlns="" xmlns:a16="http://schemas.microsoft.com/office/drawing/2014/main" id="{E559F401-2244-BDBF-05E4-EB1476ACB61A}"/>
              </a:ext>
            </a:extLst>
          </p:cNvPr>
          <p:cNvGrpSpPr>
            <a:grpSpLocks/>
          </p:cNvGrpSpPr>
          <p:nvPr/>
        </p:nvGrpSpPr>
        <p:grpSpPr bwMode="auto">
          <a:xfrm>
            <a:off x="0" y="83076"/>
            <a:ext cx="9144417" cy="1876989"/>
            <a:chOff x="-64" y="-468"/>
            <a:chExt cx="6661" cy="1158"/>
          </a:xfrm>
        </p:grpSpPr>
        <p:sp>
          <p:nvSpPr>
            <p:cNvPr id="4109" name="Rectangle 37">
              <a:extLst>
                <a:ext uri="{FF2B5EF4-FFF2-40B4-BE49-F238E27FC236}">
                  <a16:creationId xmlns="" xmlns:a16="http://schemas.microsoft.com/office/drawing/2014/main" id="{75D179BB-8332-9D94-513F-1BE8581B7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238"/>
              <a:ext cx="6661" cy="87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kumimoji="1" lang="ru-RU" altLang="ru-RU" sz="1050" b="1" dirty="0"/>
            </a:p>
          </p:txBody>
        </p:sp>
        <p:sp>
          <p:nvSpPr>
            <p:cNvPr id="5130" name="Rectangle 38">
              <a:extLst>
                <a:ext uri="{FF2B5EF4-FFF2-40B4-BE49-F238E27FC236}">
                  <a16:creationId xmlns="" xmlns:a16="http://schemas.microsoft.com/office/drawing/2014/main" id="{F6FE6972-2872-4146-6D51-2032E0271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445"/>
              <a:ext cx="6661" cy="245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>
              <a:extLst>
                <a:ext uri="{FF2B5EF4-FFF2-40B4-BE49-F238E27FC236}">
                  <a16:creationId xmlns="" xmlns:a16="http://schemas.microsoft.com/office/drawing/2014/main" id="{9BEA0EE4-D8AA-9CA8-AD01-BA1AD1CE1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4" y="324"/>
              <a:ext cx="6661" cy="157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05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>
              <a:extLst>
                <a:ext uri="{FF2B5EF4-FFF2-40B4-BE49-F238E27FC236}">
                  <a16:creationId xmlns="" xmlns:a16="http://schemas.microsoft.com/office/drawing/2014/main" id="{5B74FD20-F58B-E8B7-973A-1CCF288E1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" y="-468"/>
              <a:ext cx="5696" cy="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Отдел по </a:t>
              </a:r>
              <a:r>
                <a:rPr lang="ru-RU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надзору за объектами газораспределения, газопотребления и котлонадзора</a:t>
              </a:r>
              <a:endParaRPr kumimoji="1"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Narrow" panose="020B0606020202030204" pitchFamily="34" charset="0"/>
                <a:cs typeface="Calibri" pitchFamily="34" charset="0"/>
              </a:endParaRPr>
            </a:p>
          </p:txBody>
        </p:sp>
      </p:grpSp>
      <p:sp>
        <p:nvSpPr>
          <p:cNvPr id="16" name="Line 2">
            <a:extLst>
              <a:ext uri="{FF2B5EF4-FFF2-40B4-BE49-F238E27FC236}">
                <a16:creationId xmlns="" xmlns:a16="http://schemas.microsoft.com/office/drawing/2014/main" id="{DB1E5171-7FD2-6E21-2F7F-02A6379370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2221" y="829188"/>
            <a:ext cx="7158469" cy="25273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 sz="135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65DBA640-4803-9158-4D04-70F4C3105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928" y="2577614"/>
            <a:ext cx="8220456" cy="313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9056" tIns="34529" rIns="69056" bIns="34529"/>
          <a:lstStyle/>
          <a:p>
            <a:pPr algn="just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отраслевой принадлежности в рамках осуществления федерального государственного надзора в области промышленной безопасности за объектами:</a:t>
            </a:r>
          </a:p>
          <a:p>
            <a:pPr marL="342900" lvl="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газоснабжения;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которых, используется оборудование, работающее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давлением более 0,07 МПа или при температуре нагрева воды более 115 °С.</a:t>
            </a:r>
          </a:p>
        </p:txBody>
      </p:sp>
      <p:pic>
        <p:nvPicPr>
          <p:cNvPr id="5" name="Рисунок 4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B2CB89D-9806-C342-777D-06D758FF14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19" y="722260"/>
            <a:ext cx="1523174" cy="171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3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4E32F06-07F3-7C28-A820-80A961A7B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58371367-C063-F38F-8077-D573E63DD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>
              <a:lnSpc>
                <a:spcPts val="1600"/>
              </a:lnSpc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акты, </a:t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применяемые при осуществлении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надзора в области промышленной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безопасности: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E99E75EC-288C-619B-0E76-947895E9A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B706EE58-9B76-08FC-608B-D5F07B96C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48056" y="1021354"/>
            <a:ext cx="82478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об административных правонарушениях;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21.07.1997 № 116-ФЗ «О промышленной безопасности опасных производственных объектов»;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27.12.2002 № 184-ФЗ «О техническом регулировании»;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27.07.2010 № 225-ФЗ «Об обязательном страховании гражданской ответственности владельца опасного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объекта за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причинение вреда в случае аварии на опасном объекте»;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04.05.2011 № 99-ФЗ «О лицензировании отдельных видов деятельности»;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31.07.2020 № 248-ФЗ «О государственном контроле (надзоре)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муниципальном контроле в Российской Федерации»;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Федерации от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10.03.2022 № 336 «Об особенностях организации и осуществления государственного контроля (надзора), муниципального контроля»;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Федерации от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30.06.2021 № 1082 «О федеральном государственном надзоре в области промышленной безопасности»;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Федерации от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12.10.2020 № 1661 «О лицензировании эксплуатации взрывопожароопасных и химически опасных производственных объектов </a:t>
            </a:r>
            <a:b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II и III классов опасности»;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Ростехнадзора от 23.11.2021 № 397 «Об утверждении перечня индикаторов риска нарушения обязательных требований, используемых при осуществлении Федеральной службой по экологическому, технологическому и атомному надзору и её территориальными органами федерального государственного надзора в области промышленной безопасности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другие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15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4E32F06-07F3-7C28-A820-80A961A7B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58371367-C063-F38F-8077-D573E63DD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>
              <a:lnSpc>
                <a:spcPts val="1600"/>
              </a:lnSpc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правоприменительной практики </a:t>
            </a: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E99E75EC-288C-619B-0E76-947895E9A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B706EE58-9B76-08FC-608B-D5F07B96C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66344" y="1643146"/>
            <a:ext cx="8247888" cy="2905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правоприменительной практики является одним из видов профилактических мероприятий, проводимых МТУ </a:t>
            </a:r>
            <a:r>
              <a:rPr lang="ru-RU" sz="1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Ростехнадзора, и </a:t>
            </a:r>
            <a:r>
              <a:rPr lang="ru-RU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для решения таких задач, как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единообразных подходов к применению обязательных требований законодательства Российской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о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 контроле (надзоре);</a:t>
            </a:r>
          </a:p>
          <a:p>
            <a:pPr marL="285750" lvl="0" indent="-28575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типичных нарушений обязательных требований, причин, факторов и условий, способствующих возникновению указанных нарушений;</a:t>
            </a:r>
          </a:p>
          <a:p>
            <a:pPr marL="285750" lvl="0" indent="-28575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случаев причинения вреда (ущерба) охраняемым законом ценностям, выявление источников и факторов риска причинения 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вреда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(ущерба).</a:t>
            </a:r>
          </a:p>
        </p:txBody>
      </p:sp>
    </p:spTree>
    <p:extLst>
      <p:ext uri="{BB962C8B-B14F-4D97-AF65-F5344CB8AC3E}">
        <p14:creationId xmlns:p14="http://schemas.microsoft.com/office/powerpoint/2010/main" val="23911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4E32F06-07F3-7C28-A820-80A961A7B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58371367-C063-F38F-8077-D573E63DD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000" b="1" dirty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</a:t>
            </a: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поднадзорных </a:t>
            </a:r>
            <a:b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</a:t>
            </a:r>
            <a:r>
              <a:rPr lang="ru-RU" altLang="ru-RU" sz="2000" b="1" dirty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производственных </a:t>
            </a: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объектах</a:t>
            </a:r>
            <a:endParaRPr lang="ru-RU" altLang="ru-RU" sz="2000" b="1" dirty="0">
              <a:solidFill>
                <a:srgbClr val="9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E99E75EC-288C-619B-0E76-947895E9A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B706EE58-9B76-08FC-608B-D5F07B96C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0C10445A-C6BD-D1E8-130C-0EC564B4EA1F}"/>
              </a:ext>
            </a:extLst>
          </p:cNvPr>
          <p:cNvCxnSpPr>
            <a:cxnSpLocks/>
          </p:cNvCxnSpPr>
          <p:nvPr/>
        </p:nvCxnSpPr>
        <p:spPr>
          <a:xfrm>
            <a:off x="0" y="2256481"/>
            <a:ext cx="9144000" cy="0"/>
          </a:xfrm>
          <a:prstGeom prst="line">
            <a:avLst/>
          </a:prstGeom>
          <a:ln w="28575" cap="rnd">
            <a:solidFill>
              <a:srgbClr val="8C97AA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>
            <a:extLst>
              <a:ext uri="{FF2B5EF4-FFF2-40B4-BE49-F238E27FC236}">
                <a16:creationId xmlns="" xmlns:a16="http://schemas.microsoft.com/office/drawing/2014/main" id="{B63FE0DC-51D0-C8F7-4A97-49936F7EA238}"/>
              </a:ext>
            </a:extLst>
          </p:cNvPr>
          <p:cNvSpPr txBox="1">
            <a:spLocks noChangeArrowheads="1"/>
          </p:cNvSpPr>
          <p:nvPr/>
        </p:nvSpPr>
        <p:spPr>
          <a:xfrm>
            <a:off x="204637" y="1235576"/>
            <a:ext cx="8675313" cy="11352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60000"/>
              </a:lnSpc>
            </a:pPr>
            <a:r>
              <a:rPr lang="ru-RU" altLang="ru-RU" sz="32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1 276</a:t>
            </a:r>
            <a:r>
              <a:rPr lang="ru-RU" altLang="ru-RU" sz="1800" b="1" dirty="0" smtClean="0">
                <a:solidFill>
                  <a:srgbClr val="9A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</a:t>
            </a:r>
            <a:r>
              <a:rPr lang="ru-RU" altLang="ru-RU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</a:t>
            </a:r>
            <a:r>
              <a:rPr lang="ru-RU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эксплуатирующих организаций на территории г. Москвы</a:t>
            </a:r>
            <a:endParaRPr lang="ru-RU" alt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60000"/>
              </a:lnSpc>
            </a:pPr>
            <a:r>
              <a:rPr lang="ru-RU" altLang="ru-RU" sz="18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60000"/>
              </a:lnSpc>
            </a:pPr>
            <a:r>
              <a:rPr lang="ru-RU" altLang="ru-RU" sz="3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2 505</a:t>
            </a:r>
            <a:r>
              <a:rPr lang="ru-RU" altLang="ru-RU" sz="1800" b="1" dirty="0" smtClean="0">
                <a:solidFill>
                  <a:srgbClr val="9A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-</a:t>
            </a:r>
            <a:r>
              <a:rPr lang="ru-RU" altLang="ru-RU" sz="18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опасных производственных объектов</a:t>
            </a:r>
          </a:p>
          <a:p>
            <a:endParaRPr lang="ru-RU" altLang="ru-RU" sz="1800" b="1" dirty="0">
              <a:solidFill>
                <a:srgbClr val="9A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Объект 4">
            <a:extLst>
              <a:ext uri="{FF2B5EF4-FFF2-40B4-BE49-F238E27FC236}">
                <a16:creationId xmlns="" xmlns:a16="http://schemas.microsoft.com/office/drawing/2014/main" id="{C0C2C87B-8B77-6B46-99DF-35810AE858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26389"/>
              </p:ext>
            </p:extLst>
          </p:nvPr>
        </p:nvGraphicFramePr>
        <p:xfrm>
          <a:off x="809625" y="2461695"/>
          <a:ext cx="7353832" cy="38732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92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245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279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Опасные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производственные объекты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Опасные производственные объекты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класса опасности</a:t>
                      </a:r>
                    </a:p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618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Опасные производственные объекты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класса опасности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5963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Опасные производственные объекты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класса опасности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8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Опасные производственные объекты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класса опасности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4E32F06-07F3-7C28-A820-80A961A7B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58371367-C063-F38F-8077-D573E63DD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r>
              <a:rPr lang="ru-RU" altLang="ru-RU" sz="2000" b="1" dirty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технических устройствах, </a:t>
            </a:r>
            <a:b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применяемых на </a:t>
            </a:r>
            <a:r>
              <a:rPr lang="ru-RU" altLang="ru-RU" sz="2000" b="1" dirty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производственных </a:t>
            </a:r>
            <a:r>
              <a:rPr lang="ru-RU" altLang="ru-RU" sz="2000" b="1" dirty="0" smtClean="0">
                <a:solidFill>
                  <a:srgbClr val="9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объектах</a:t>
            </a:r>
            <a:endParaRPr lang="ru-RU" altLang="ru-RU" sz="2000" b="1" dirty="0">
              <a:solidFill>
                <a:srgbClr val="9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E99E75EC-288C-619B-0E76-947895E9AE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B706EE58-9B76-08FC-608B-D5F07B96C5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graphicFrame>
        <p:nvGraphicFramePr>
          <p:cNvPr id="33" name="Объект 4">
            <a:extLst>
              <a:ext uri="{FF2B5EF4-FFF2-40B4-BE49-F238E27FC236}">
                <a16:creationId xmlns="" xmlns:a16="http://schemas.microsoft.com/office/drawing/2014/main" id="{C0C2C87B-8B77-6B46-99DF-35810AE858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390147"/>
              </p:ext>
            </p:extLst>
          </p:nvPr>
        </p:nvGraphicFramePr>
        <p:xfrm>
          <a:off x="895084" y="1775896"/>
          <a:ext cx="7353832" cy="3160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92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245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487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 устройства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8596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Паровые и водогрейные котлы, ед.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23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Сосуды, работающие под давлением, ед.</a:t>
                      </a:r>
                    </a:p>
                    <a:p>
                      <a:pPr algn="l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11990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8596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Трубопроводы пара и горячей воды, ед.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30239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16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протяженность наружных газопроводов, км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10 620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48872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ГРП (ГРУ) ШРП, ед.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5" marR="914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89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0207386-5F94-9350-A7E7-A92369E15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635FFAB8-541E-1DD3-3930-83282752E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833886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spcBef>
                <a:spcPts val="0"/>
              </a:spcBef>
            </a:pPr>
            <a:r>
              <a:rPr lang="ru-RU" alt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Аварийность и </a:t>
            </a:r>
            <a:r>
              <a:rPr lang="ru-RU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травматизм</a:t>
            </a:r>
            <a:br>
              <a:rPr lang="ru-RU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Инциденты</a:t>
            </a:r>
            <a:endParaRPr lang="ru-RU" alt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5553255A-B08A-0A5C-6791-9BB82EC08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114687"/>
            <a:ext cx="9144000" cy="291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270D2A2C-C76F-F41D-6603-2A7725E4A6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04CF8E4-6301-B98B-B24C-7D9FECA93CEA}"/>
              </a:ext>
            </a:extLst>
          </p:cNvPr>
          <p:cNvSpPr txBox="1"/>
          <p:nvPr/>
        </p:nvSpPr>
        <p:spPr>
          <a:xfrm>
            <a:off x="420625" y="1117995"/>
            <a:ext cx="8375904" cy="757130"/>
          </a:xfrm>
          <a:prstGeom prst="rect">
            <a:avLst/>
          </a:prstGeom>
          <a:noFill/>
          <a:ln w="25400" cmpd="sng">
            <a:noFill/>
            <a:prstDash val="solid"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2025 года на поднадзорных объектах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аварий 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несчастных случаев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смертельным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исходом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0626" y="1920239"/>
            <a:ext cx="8431150" cy="4711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Произошло 30 инцидентов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(газовый надзор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12,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котлонадзор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18).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  <a:tabLst>
                <a:tab pos="1143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инцидентов, произошедших на объектах:</a:t>
            </a:r>
          </a:p>
          <a:p>
            <a:pPr marL="342900" lvl="0" indent="-342900" algn="just">
              <a:lnSpc>
                <a:spcPct val="114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14300" algn="l"/>
              </a:tabLst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газового надзора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нарушения сотрудниками сторонних организаций, связанные с производством работ в охранной зоне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газопровода без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предварительного уведомления и вызова представителя организации, эксплуатирующей газопровод;</a:t>
            </a:r>
          </a:p>
          <a:p>
            <a:pPr marL="342900" lvl="0" indent="-342900" algn="just">
              <a:lnSpc>
                <a:spcPct val="114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14300" algn="l"/>
              </a:tabLst>
            </a:pP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котлонадзора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повреждения и разрывы отдельных участков труб; 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очагов коррозии вследствие коррозионного износа труб в связи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длительным сроком эксплуатации (более 20 лет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 также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неудовлетворительное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состояние гидроизоляции плит перекрытий каналов тепловых сетей.</a:t>
            </a:r>
          </a:p>
          <a:p>
            <a:pPr marL="342900" lvl="0" indent="-342900" algn="just">
              <a:lnSpc>
                <a:spcPct val="114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14300" algn="l"/>
              </a:tabLst>
            </a:pPr>
            <a:endParaRPr lang="ru-RU" sz="5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7188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Виновные лица, допустившие нарушения, привлечены к административной ответственности, в том числе в рамках мер, принятых в связи с выявлением индикаторов риска нарушения обязательных требований.</a:t>
            </a:r>
          </a:p>
        </p:txBody>
      </p:sp>
    </p:spTree>
    <p:extLst>
      <p:ext uri="{BB962C8B-B14F-4D97-AF65-F5344CB8AC3E}">
        <p14:creationId xmlns:p14="http://schemas.microsoft.com/office/powerpoint/2010/main" val="427684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D3BF254-F986-DF20-F066-F5E3C20C9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249AE830-C9D1-F4EB-703D-5CEFEB762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5531" y="110460"/>
            <a:ext cx="7854420" cy="72967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Контрольная (надзорная) деятельность</a:t>
            </a:r>
            <a:endParaRPr lang="ru-RU" alt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C4324DE2-5FE8-0D31-C35C-7858780B33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2041001F-7274-73F1-4A66-8088459389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graphicFrame>
        <p:nvGraphicFramePr>
          <p:cNvPr id="20" name="Объект 4">
            <a:extLst>
              <a:ext uri="{FF2B5EF4-FFF2-40B4-BE49-F238E27FC236}">
                <a16:creationId xmlns="" xmlns:a16="http://schemas.microsoft.com/office/drawing/2014/main" id="{6125C785-387A-87DF-5EF4-BBF71E9A71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368601"/>
              </p:ext>
            </p:extLst>
          </p:nvPr>
        </p:nvGraphicFramePr>
        <p:xfrm>
          <a:off x="1" y="883275"/>
          <a:ext cx="9144000" cy="585372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5998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455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88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Объекты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контроля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840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ru-RU" sz="1600" b="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проведенных </a:t>
                      </a:r>
                      <a:r>
                        <a:rPr lang="ru-RU" sz="16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проверок</a:t>
                      </a:r>
                      <a:r>
                        <a:rPr lang="en-US" sz="16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6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 числе</a:t>
                      </a:r>
                      <a:r>
                        <a:rPr lang="en-US" sz="1600" b="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925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</a:t>
                      </a:r>
                      <a:r>
                        <a:rPr lang="ru-RU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6870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выполнения ранее выданных предписаний</a:t>
                      </a: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56361593"/>
                  </a:ext>
                </a:extLst>
              </a:tr>
              <a:tr h="32925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выявлении соответствия объекта контроля параметрам,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утвержденным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индикаторами риска нарушения обязательных требований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081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наличии сведений о причинении вреда (ущерба) или об угрозе причинения вреда (ущерба) охраняемым законом ценностям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848015"/>
                  </a:ext>
                </a:extLst>
              </a:tr>
              <a:tr h="568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контрольно-надзорные действия в рамках постоянного надзора </a:t>
                      </a:r>
                      <a:b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объектах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класса опасности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6502658"/>
                  </a:ext>
                </a:extLst>
              </a:tr>
              <a:tr h="568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наличии у контрольного (надзорного) органа сведений об осуществлении деятельности </a:t>
                      </a:r>
                      <a:b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 лицензии</a:t>
                      </a: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67839036"/>
                  </a:ext>
                </a:extLst>
              </a:tr>
              <a:tr h="477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нарушений требований </a:t>
                      </a:r>
                      <a:b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промышленной безопасности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4" marB="457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4886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05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D3BF254-F986-DF20-F066-F5E3C20C9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="" xmlns:a16="http://schemas.microsoft.com/office/drawing/2014/main" id="{249AE830-C9D1-F4EB-703D-5CEFEB762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7686" y="558777"/>
            <a:ext cx="7854420" cy="484225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Внеплановые оценки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соответствия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лицензионным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требованиям</a:t>
            </a:r>
            <a:r>
              <a:rPr lang="ru-RU" sz="1050" dirty="0"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05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2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">
            <a:extLst>
              <a:ext uri="{FF2B5EF4-FFF2-40B4-BE49-F238E27FC236}">
                <a16:creationId xmlns="" xmlns:a16="http://schemas.microsoft.com/office/drawing/2014/main" id="{C4324DE2-5FE8-0D31-C35C-7858780B33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944346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Изображение выглядит как эмблема, герб, символ, нашивка&#10;&#10;Автоматически созданное описание">
            <a:extLst>
              <a:ext uri="{FF2B5EF4-FFF2-40B4-BE49-F238E27FC236}">
                <a16:creationId xmlns="" xmlns:a16="http://schemas.microsoft.com/office/drawing/2014/main" id="{2041001F-7274-73F1-4A66-8088459389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38" y="29588"/>
            <a:ext cx="743632" cy="83775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8770" y="1043002"/>
            <a:ext cx="8403336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1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149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внеплановых оценок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соответствия соискателей лицензии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лицензиатов лицензионным </a:t>
            </a: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требованиям установлено</a:t>
            </a:r>
            <a:r>
              <a:rPr lang="ru-RU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4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соискателей лицензии и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лицензиатов лицензионным требованиям; </a:t>
            </a:r>
          </a:p>
          <a:p>
            <a:pPr marL="342900" lvl="0" indent="-342900" algn="just">
              <a:lnSpc>
                <a:spcPct val="114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несоответствие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соискателей лицензии и </a:t>
            </a:r>
            <a:r>
              <a:rPr lang="ru-RU" sz="1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лицензиатов лицензионным требованиям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ru-RU" sz="1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sz="1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1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 лицензионных требований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аттестации у руководителей и специалистов по общим требованиям промышленной безопасности;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 сроков (периодичности) проведения технических освидетельствований, технического диагностирования оборудования;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эксплуатация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трубопроводов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нарушением требований промышленной безопасности;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нарушения обязательных к соблюдению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требований при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проведении газоопасных работ;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эксплуатация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зданий, сооружений и технических устройств, применяемых на объектах,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пределами расчетного срока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службы.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7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4210</TotalTime>
  <Words>780</Words>
  <Application>Microsoft Office PowerPoint</Application>
  <PresentationFormat>Экран (4:3)</PresentationFormat>
  <Paragraphs>130</Paragraphs>
  <Slides>13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Arial</vt:lpstr>
      <vt:lpstr>Arial Narrow</vt:lpstr>
      <vt:lpstr>Calibri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Основные нормативные правовые акты,  применяемые при осуществлении надзора в области промышленной безопасности:</vt:lpstr>
      <vt:lpstr>Основные задачи правоприменительной практики </vt:lpstr>
      <vt:lpstr>Информация о поднадзорных  опасных производственных объектах</vt:lpstr>
      <vt:lpstr>Информация о технических устройствах,  применяемых на опасных производственных объектах</vt:lpstr>
      <vt:lpstr>Аварийность и травматизм Инциденты</vt:lpstr>
      <vt:lpstr>Контрольная (надзорная) деятельность</vt:lpstr>
      <vt:lpstr>Внеплановые оценки соответствия лицензионным требованиям   </vt:lpstr>
      <vt:lpstr>Административная практика (штрафные санкции)</vt:lpstr>
      <vt:lpstr>Рассмотрение обращений граждан и организаций</vt:lpstr>
      <vt:lpstr>Профилактические мероприятия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Ксения Саблина</dc:creator>
  <cp:lastModifiedBy>Гурин Николай Владимирович</cp:lastModifiedBy>
  <cp:revision>72</cp:revision>
  <cp:lastPrinted>2025-09-05T08:27:40Z</cp:lastPrinted>
  <dcterms:created xsi:type="dcterms:W3CDTF">2025-01-27T13:00:17Z</dcterms:created>
  <dcterms:modified xsi:type="dcterms:W3CDTF">2026-03-18T06:33:11Z</dcterms:modified>
</cp:coreProperties>
</file>